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3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3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89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06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9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62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05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59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3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81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7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42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DC42-D829-42F0-A7AA-7593D9072061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AA89-C06E-4609-8106-12804E73C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5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://drupal-images.tv2.dk/sites/images.tv2.dk/files/t2img/2014/04/22/960x540/4661946-32155997-5bb05408ad3a5f0a50b6da03e509190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3" b="1"/>
          <a:stretch/>
        </p:blipFill>
        <p:spPr bwMode="auto">
          <a:xfrm>
            <a:off x="176288" y="2263806"/>
            <a:ext cx="8788200" cy="44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Arbejdsgruppe: Trafikudvalg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Præsentation til ekstraordinær generalforsamling den 8. april 2015.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Gruppens mission: </a:t>
            </a:r>
            <a:br>
              <a:rPr lang="da-DK" sz="2800" dirty="0" smtClean="0">
                <a:solidFill>
                  <a:schemeClr val="bg1"/>
                </a:solidFill>
              </a:rPr>
            </a:br>
            <a:r>
              <a:rPr lang="da-DK" sz="2800" dirty="0" smtClean="0">
                <a:solidFill>
                  <a:schemeClr val="bg1"/>
                </a:solidFill>
              </a:rPr>
              <a:t>At reducere risikoen for uheld i vores boligområde!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Møde med Camilla fra Vejle Kommune.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Trafikmåling i området.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Vi ville bevise et behov for, at der skulle laves en nedsat fartgrænse.</a:t>
            </a:r>
          </a:p>
          <a:p>
            <a:pPr algn="ctr"/>
            <a:r>
              <a:rPr lang="da-DK" sz="2800" dirty="0">
                <a:solidFill>
                  <a:schemeClr val="bg1"/>
                </a:solidFill>
              </a:rPr>
              <a:t>Men vi tog fejl…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8289" r="15883" b="49962"/>
          <a:stretch/>
        </p:blipFill>
        <p:spPr bwMode="auto">
          <a:xfrm>
            <a:off x="4899" y="2688699"/>
            <a:ext cx="7303405" cy="16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89276" y="2231744"/>
            <a:ext cx="4989251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bg1"/>
                </a:solidFill>
              </a:rPr>
              <a:t>Måling på Gaiavej ml. </a:t>
            </a:r>
            <a:r>
              <a:rPr lang="da-DK" dirty="0" err="1" smtClean="0">
                <a:solidFill>
                  <a:schemeClr val="bg1"/>
                </a:solidFill>
              </a:rPr>
              <a:t>Erosvej</a:t>
            </a:r>
            <a:r>
              <a:rPr lang="da-DK" dirty="0" smtClean="0">
                <a:solidFill>
                  <a:schemeClr val="bg1"/>
                </a:solidFill>
              </a:rPr>
              <a:t> og Pandoravej: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38803" r="22331" b="39586"/>
          <a:stretch/>
        </p:blipFill>
        <p:spPr bwMode="auto">
          <a:xfrm>
            <a:off x="148915" y="4937958"/>
            <a:ext cx="7092894" cy="16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285064" y="4509120"/>
            <a:ext cx="4989251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bg1"/>
                </a:solidFill>
              </a:rPr>
              <a:t>Måling på Adonisvej: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868144" y="2231744"/>
            <a:ext cx="3096344" cy="4509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Gruppens holdning:</a:t>
            </a:r>
            <a:br>
              <a:rPr lang="da-DK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da-DK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da-DK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Der køres efter reglerne.</a:t>
            </a:r>
          </a:p>
          <a:p>
            <a:pPr algn="ctr"/>
            <a:endParaRPr lang="da-DK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da-DK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Men IKKE efter forholdene!</a:t>
            </a:r>
            <a:endParaRPr lang="da-DK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Observationer.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Flere møder i trafikudvalget.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800" smtClean="0">
                <a:solidFill>
                  <a:schemeClr val="bg1"/>
                </a:solidFill>
              </a:rPr>
              <a:t>FAKTA!!!</a:t>
            </a:r>
            <a:endParaRPr lang="da-DK" sz="88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288" y="2263805"/>
            <a:ext cx="8788200" cy="2749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Mange cykler på vejene. De gider ikke overgangene på cykelstierne (Adonisvej).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Der er ringe udsigt ved flere udkørsler. Eks. stikvejene på Adonisvej.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Cyklister på cykelsti på Adonisvej stopper ikke ved vigepligt.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Der bliver kørt ”for hurtigt” foran børnehaven Gaia.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Der bliver kørt ”for hurtigt” ved ”skolepassagen” på Gaiavej.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76288" y="5157192"/>
            <a:ext cx="8788200" cy="15121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bg1"/>
                </a:solidFill>
              </a:rPr>
              <a:t>DERFOR skal vi gøre noget. Ikke pga. trafiktælling og jura. Men fordi der VIL SKE ULYKKER! </a:t>
            </a:r>
            <a:endParaRPr lang="da-DK" sz="3200" dirty="0">
              <a:solidFill>
                <a:schemeClr val="bg1"/>
              </a:solidFill>
            </a:endParaRPr>
          </a:p>
          <a:p>
            <a:pPr algn="ctr"/>
            <a:r>
              <a:rPr lang="da-DK" sz="3200" dirty="0" smtClean="0">
                <a:solidFill>
                  <a:schemeClr val="bg1"/>
                </a:solidFill>
              </a:rPr>
              <a:t>Gruppens anbefaling: HANDLING!</a:t>
            </a:r>
            <a:endParaRPr lang="da-D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16373"/>
          <a:stretch/>
        </p:blipFill>
        <p:spPr>
          <a:xfrm>
            <a:off x="176288" y="4559667"/>
            <a:ext cx="3780416" cy="225370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15802" b="20008"/>
          <a:stretch/>
        </p:blipFill>
        <p:spPr>
          <a:xfrm>
            <a:off x="5265792" y="4530581"/>
            <a:ext cx="3760672" cy="225370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9426"/>
          <a:stretch/>
        </p:blipFill>
        <p:spPr>
          <a:xfrm>
            <a:off x="176288" y="2204864"/>
            <a:ext cx="3780416" cy="226825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Konkrete forslag fra trafikudvalget.</a:t>
            </a:r>
          </a:p>
          <a:p>
            <a:pPr algn="ctr"/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Gruppen har siden haft fokus på ”risikozoner”.</a:t>
            </a:r>
          </a:p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Praktiske løsninger som kan reducere risikoen for ulykker!</a:t>
            </a:r>
            <a:endParaRPr lang="da-DK" sz="2800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9669"/>
          <a:stretch/>
        </p:blipFill>
        <p:spPr>
          <a:xfrm>
            <a:off x="5265792" y="2204864"/>
            <a:ext cx="3773928" cy="2268252"/>
          </a:xfrm>
          <a:prstGeom prst="rect">
            <a:avLst/>
          </a:prstGeom>
        </p:spPr>
      </p:pic>
      <p:cxnSp>
        <p:nvCxnSpPr>
          <p:cNvPr id="10" name="Lige pilforbindelse 9"/>
          <p:cNvCxnSpPr/>
          <p:nvPr/>
        </p:nvCxnSpPr>
        <p:spPr>
          <a:xfrm flipH="1">
            <a:off x="2339752" y="3140968"/>
            <a:ext cx="864096" cy="72008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7524328" y="2636912"/>
            <a:ext cx="1224136" cy="28803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176288" y="4545124"/>
            <a:ext cx="3773928" cy="2268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265792" y="4530581"/>
            <a:ext cx="3773928" cy="2268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76288" y="3338990"/>
            <a:ext cx="377392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a-DK" dirty="0" smtClean="0">
                <a:solidFill>
                  <a:srgbClr val="FF0000"/>
                </a:solidFill>
              </a:rPr>
              <a:t>Cyklister der kommer ud fra Adonisvejs stikveje mod øst – og ud på stamvejen – hvorfra der er meget ringe udsigtsforhold!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265792" y="3338990"/>
            <a:ext cx="377392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a-DK" dirty="0" smtClean="0">
                <a:solidFill>
                  <a:srgbClr val="FF0000"/>
                </a:solidFill>
              </a:rPr>
              <a:t>Høj fart foran Børnehaven Gaia = Farlig passage for barnevogne og børn på cykler/løbehjul/gåben!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76288" y="5664707"/>
            <a:ext cx="377392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a-DK" dirty="0" smtClean="0">
                <a:solidFill>
                  <a:srgbClr val="FF0000"/>
                </a:solidFill>
              </a:rPr>
              <a:t>Svær passage for skolebørn for enden af </a:t>
            </a:r>
            <a:r>
              <a:rPr lang="da-DK" dirty="0" err="1" smtClean="0">
                <a:solidFill>
                  <a:srgbClr val="FF0000"/>
                </a:solidFill>
              </a:rPr>
              <a:t>Erosvej</a:t>
            </a:r>
            <a:r>
              <a:rPr lang="da-DK" dirty="0" smtClean="0">
                <a:solidFill>
                  <a:srgbClr val="FF0000"/>
                </a:solidFill>
              </a:rPr>
              <a:t> og ud på Gaiavej. Biler kommer hurtigt fra nord – og med ringe udsigtsforhold.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265792" y="5664707"/>
            <a:ext cx="377392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a-DK" dirty="0" smtClean="0">
                <a:solidFill>
                  <a:srgbClr val="FF0000"/>
                </a:solidFill>
              </a:rPr>
              <a:t>Cyklister på cykelstien på Adonisvej som ikke stopper – og billister fra stikveje (vest) som kører frem til vejkanten.</a:t>
            </a:r>
          </a:p>
        </p:txBody>
      </p:sp>
      <p:sp>
        <p:nvSpPr>
          <p:cNvPr id="21" name="Ellipse 20"/>
          <p:cNvSpPr/>
          <p:nvPr/>
        </p:nvSpPr>
        <p:spPr>
          <a:xfrm rot="20854612">
            <a:off x="123274" y="2269249"/>
            <a:ext cx="129936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Forslag</a:t>
            </a:r>
            <a:endParaRPr lang="da-DK" dirty="0"/>
          </a:p>
        </p:txBody>
      </p:sp>
      <p:sp>
        <p:nvSpPr>
          <p:cNvPr id="22" name="Ellipse 21"/>
          <p:cNvSpPr/>
          <p:nvPr/>
        </p:nvSpPr>
        <p:spPr>
          <a:xfrm rot="20854612">
            <a:off x="5235841" y="2269250"/>
            <a:ext cx="129936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Forslag</a:t>
            </a:r>
            <a:endParaRPr lang="da-DK" dirty="0"/>
          </a:p>
        </p:txBody>
      </p:sp>
      <p:sp>
        <p:nvSpPr>
          <p:cNvPr id="23" name="Ellipse 22"/>
          <p:cNvSpPr/>
          <p:nvPr/>
        </p:nvSpPr>
        <p:spPr>
          <a:xfrm rot="20854612">
            <a:off x="123273" y="4609510"/>
            <a:ext cx="129936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Forslag</a:t>
            </a:r>
            <a:endParaRPr lang="da-DK" dirty="0"/>
          </a:p>
        </p:txBody>
      </p:sp>
      <p:sp>
        <p:nvSpPr>
          <p:cNvPr id="24" name="Ellipse 23"/>
          <p:cNvSpPr/>
          <p:nvPr/>
        </p:nvSpPr>
        <p:spPr>
          <a:xfrm rot="20854612">
            <a:off x="5200319" y="4579451"/>
            <a:ext cx="129936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Senere</a:t>
            </a:r>
            <a:endParaRPr lang="da-DK" dirty="0"/>
          </a:p>
        </p:txBody>
      </p:sp>
      <p:cxnSp>
        <p:nvCxnSpPr>
          <p:cNvPr id="25" name="Lige pilforbindelse 24"/>
          <p:cNvCxnSpPr/>
          <p:nvPr/>
        </p:nvCxnSpPr>
        <p:spPr>
          <a:xfrm flipH="1">
            <a:off x="6550980" y="5517232"/>
            <a:ext cx="648072" cy="72008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176288" y="2184921"/>
            <a:ext cx="3773928" cy="2268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5252536" y="2204864"/>
            <a:ext cx="3773928" cy="2268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Konkrete forslag fra trafikudvalget.</a:t>
            </a:r>
          </a:p>
          <a:p>
            <a:pPr algn="ctr"/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800" dirty="0" smtClean="0">
                <a:solidFill>
                  <a:schemeClr val="bg1"/>
                </a:solidFill>
              </a:rPr>
              <a:t>Forslag</a:t>
            </a:r>
            <a:endParaRPr lang="da-DK" sz="88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288" y="2263805"/>
            <a:ext cx="4251696" cy="188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 smtClean="0">
                <a:solidFill>
                  <a:srgbClr val="FF0000"/>
                </a:solidFill>
              </a:rPr>
              <a:t>Chikaner (i én side) ved alle </a:t>
            </a:r>
            <a:r>
              <a:rPr lang="da-DK" sz="2400" dirty="0" err="1" smtClean="0">
                <a:solidFill>
                  <a:srgbClr val="FF0000"/>
                </a:solidFill>
              </a:rPr>
              <a:t>ud-kørsler</a:t>
            </a:r>
            <a:r>
              <a:rPr lang="da-DK" sz="2400" dirty="0" smtClean="0">
                <a:solidFill>
                  <a:srgbClr val="FF0000"/>
                </a:solidFill>
              </a:rPr>
              <a:t> på østsiden af Adonisvej. Skal skabe ”nødvendig afstand” imellem uopmærksomme børn og bilister.</a:t>
            </a:r>
          </a:p>
        </p:txBody>
      </p:sp>
      <p:sp>
        <p:nvSpPr>
          <p:cNvPr id="9" name="Rektangel 8"/>
          <p:cNvSpPr/>
          <p:nvPr/>
        </p:nvSpPr>
        <p:spPr>
          <a:xfrm>
            <a:off x="4716016" y="2263805"/>
            <a:ext cx="4248472" cy="188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 smtClean="0">
                <a:solidFill>
                  <a:srgbClr val="FF0000"/>
                </a:solidFill>
              </a:rPr>
              <a:t>Chikaner (i to sider) på Gaiavej imellem børnehaven Gaia og Pandoravej til nedsættelse af hastigheden – i begge retninger.</a:t>
            </a:r>
            <a:endParaRPr lang="da-DK" sz="2400" dirty="0">
              <a:solidFill>
                <a:srgbClr val="FF000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8" b="26940"/>
          <a:stretch/>
        </p:blipFill>
        <p:spPr>
          <a:xfrm>
            <a:off x="176288" y="4293096"/>
            <a:ext cx="3563888" cy="14487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25613" r="22568" b="33994"/>
          <a:stretch/>
        </p:blipFill>
        <p:spPr bwMode="auto">
          <a:xfrm>
            <a:off x="251519" y="5616368"/>
            <a:ext cx="1968465" cy="10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9669"/>
          <a:stretch/>
        </p:blipFill>
        <p:spPr>
          <a:xfrm>
            <a:off x="4953288" y="4311098"/>
            <a:ext cx="3773928" cy="226825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020272" y="4941168"/>
            <a:ext cx="288032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6840252" y="5229200"/>
            <a:ext cx="32403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6" name="Picture 4" descr="http://images2.cdn.k.dk/sites/default/files/styles/large_wide/public/2009/12/234015.jpg?itok=j4Vh9g8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96" y="4941168"/>
            <a:ext cx="1110832" cy="6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Lige pilforbindelse 11"/>
          <p:cNvCxnSpPr>
            <a:stCxn id="3076" idx="1"/>
          </p:cNvCxnSpPr>
          <p:nvPr/>
        </p:nvCxnSpPr>
        <p:spPr>
          <a:xfrm flipH="1">
            <a:off x="1475656" y="5248420"/>
            <a:ext cx="1337440" cy="62885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26118" r="14124" b="22032"/>
          <a:stretch/>
        </p:blipFill>
        <p:spPr bwMode="auto">
          <a:xfrm>
            <a:off x="2528976" y="5639311"/>
            <a:ext cx="2041412" cy="114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Kombinationstegning 16"/>
          <p:cNvSpPr/>
          <p:nvPr/>
        </p:nvSpPr>
        <p:spPr>
          <a:xfrm>
            <a:off x="2574524" y="5949280"/>
            <a:ext cx="1819923" cy="124344"/>
          </a:xfrm>
          <a:custGeom>
            <a:avLst/>
            <a:gdLst>
              <a:gd name="connsiteX0" fmla="*/ 0 w 1819923"/>
              <a:gd name="connsiteY0" fmla="*/ 124344 h 124344"/>
              <a:gd name="connsiteX1" fmla="*/ 186431 w 1819923"/>
              <a:gd name="connsiteY1" fmla="*/ 97711 h 124344"/>
              <a:gd name="connsiteX2" fmla="*/ 399495 w 1819923"/>
              <a:gd name="connsiteY2" fmla="*/ 35567 h 124344"/>
              <a:gd name="connsiteX3" fmla="*/ 772358 w 1819923"/>
              <a:gd name="connsiteY3" fmla="*/ 56 h 124344"/>
              <a:gd name="connsiteX4" fmla="*/ 1109709 w 1819923"/>
              <a:gd name="connsiteY4" fmla="*/ 26689 h 124344"/>
              <a:gd name="connsiteX5" fmla="*/ 1624614 w 1819923"/>
              <a:gd name="connsiteY5" fmla="*/ 62200 h 124344"/>
              <a:gd name="connsiteX6" fmla="*/ 1819923 w 1819923"/>
              <a:gd name="connsiteY6" fmla="*/ 62200 h 1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923" h="124344">
                <a:moveTo>
                  <a:pt x="0" y="124344"/>
                </a:moveTo>
                <a:cubicBezTo>
                  <a:pt x="59924" y="118425"/>
                  <a:pt x="119849" y="112507"/>
                  <a:pt x="186431" y="97711"/>
                </a:cubicBezTo>
                <a:cubicBezTo>
                  <a:pt x="253014" y="82915"/>
                  <a:pt x="301841" y="51843"/>
                  <a:pt x="399495" y="35567"/>
                </a:cubicBezTo>
                <a:cubicBezTo>
                  <a:pt x="497149" y="19291"/>
                  <a:pt x="653989" y="1536"/>
                  <a:pt x="772358" y="56"/>
                </a:cubicBezTo>
                <a:cubicBezTo>
                  <a:pt x="890727" y="-1424"/>
                  <a:pt x="1109709" y="26689"/>
                  <a:pt x="1109709" y="26689"/>
                </a:cubicBezTo>
                <a:lnTo>
                  <a:pt x="1624614" y="62200"/>
                </a:lnTo>
                <a:cubicBezTo>
                  <a:pt x="1742983" y="68118"/>
                  <a:pt x="1781453" y="65159"/>
                  <a:pt x="1819923" y="62200"/>
                </a:cubicBezTo>
              </a:path>
            </a:pathLst>
          </a:custGeom>
          <a:noFill/>
          <a:ln w="53975">
            <a:solidFill>
              <a:srgbClr val="00B05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7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Beslutninger gruppen anbefaler på dagens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ekstraordinære generalforsamling den 8. april 2015.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800" dirty="0" smtClean="0">
                <a:solidFill>
                  <a:schemeClr val="bg1"/>
                </a:solidFill>
              </a:rPr>
              <a:t>2 beslutninger</a:t>
            </a:r>
            <a:endParaRPr lang="da-DK" sz="88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288" y="2263805"/>
            <a:ext cx="4251696" cy="733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 dirty="0" smtClean="0">
                <a:solidFill>
                  <a:srgbClr val="FF0000"/>
                </a:solidFill>
              </a:rPr>
              <a:t>1. Budget til foreslåede chikaner.</a:t>
            </a:r>
          </a:p>
          <a:p>
            <a:endParaRPr lang="da-DK" sz="2400" dirty="0" smtClean="0">
              <a:solidFill>
                <a:srgbClr val="FF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716016" y="2263805"/>
            <a:ext cx="4248472" cy="1165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 dirty="0" smtClean="0">
                <a:solidFill>
                  <a:schemeClr val="tx1"/>
                </a:solidFill>
              </a:rPr>
              <a:t>2. Accept af en fortsættelse af trafikudvalgets arbejde med fokus på risikozoner.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76288" y="3140969"/>
            <a:ext cx="4251696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smtClean="0">
                <a:solidFill>
                  <a:srgbClr val="FF0000"/>
                </a:solidFill>
              </a:rPr>
              <a:t>Chikaner: 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Prisoverslag fra Dansk Autoværn A/S: 16.000 kr. per chikane med belægningssten inkl. skilte og montering.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Der er 6 øst-stikveje på Adonisvej. Vi kan reelt kun opstille 4 (max. 5).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Derudover 2 stk. på Gaiavej.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I alt = 96.000 kr. ekskl. moms.</a:t>
            </a:r>
            <a:br>
              <a:rPr lang="da-DK" sz="2000" dirty="0" smtClean="0">
                <a:solidFill>
                  <a:srgbClr val="FF0000"/>
                </a:solidFill>
              </a:rPr>
            </a:br>
            <a:endParaRPr lang="da-DK" sz="2000" dirty="0" smtClean="0">
              <a:solidFill>
                <a:srgbClr val="FF0000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4716016" y="3548857"/>
            <a:ext cx="4251696" cy="3056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smtClean="0">
                <a:solidFill>
                  <a:srgbClr val="FF0000"/>
                </a:solidFill>
              </a:rPr>
              <a:t>Chikaner:</a:t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Gaiavej er kommunal og kræver derfor godkendelse af kommunen (evt. finansiering?).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Vejreglerne skal overholdes.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Løsning skal godkendes af kommunen og vejmyndigheden.</a:t>
            </a:r>
            <a:br>
              <a:rPr lang="da-DK" sz="2000" dirty="0" smtClean="0">
                <a:solidFill>
                  <a:srgbClr val="FF0000"/>
                </a:solidFill>
              </a:rPr>
            </a:br>
            <a:endParaRPr lang="da-DK" sz="2000" dirty="0" smtClean="0">
              <a:solidFill>
                <a:srgbClr val="FF0000"/>
              </a:solidFill>
            </a:endParaRPr>
          </a:p>
        </p:txBody>
      </p:sp>
      <p:sp>
        <p:nvSpPr>
          <p:cNvPr id="5" name="Nedadgående pil 4"/>
          <p:cNvSpPr/>
          <p:nvPr/>
        </p:nvSpPr>
        <p:spPr>
          <a:xfrm>
            <a:off x="1942096" y="2780928"/>
            <a:ext cx="720080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Nedadgående pil 15"/>
          <p:cNvSpPr/>
          <p:nvPr/>
        </p:nvSpPr>
        <p:spPr>
          <a:xfrm rot="16200000">
            <a:off x="4139952" y="4780999"/>
            <a:ext cx="720080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2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Andre tanker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Præsentation til ekstraordinær generalforsamling den 8. april 2015.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Chikaner vil have den største effekt på reduktion af risiko.</a:t>
            </a:r>
          </a:p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Alternativt – eller supplerende – kan vi markere på asfalten.</a:t>
            </a:r>
            <a:endParaRPr lang="da-DK" sz="2800" dirty="0">
              <a:solidFill>
                <a:schemeClr val="bg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" y="2328308"/>
            <a:ext cx="4347909" cy="3260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6" t="33164" r="14894" b="45635"/>
          <a:stretch/>
        </p:blipFill>
        <p:spPr>
          <a:xfrm>
            <a:off x="251520" y="4646350"/>
            <a:ext cx="1960258" cy="1904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4" t="33640" r="15065" b="44035"/>
          <a:stretch/>
        </p:blipFill>
        <p:spPr>
          <a:xfrm>
            <a:off x="2339752" y="4646350"/>
            <a:ext cx="2113014" cy="1904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ktangel 7"/>
          <p:cNvSpPr/>
          <p:nvPr/>
        </p:nvSpPr>
        <p:spPr>
          <a:xfrm>
            <a:off x="4716016" y="2328308"/>
            <a:ext cx="4248472" cy="4222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200" dirty="0">
                <a:solidFill>
                  <a:srgbClr val="FF0000"/>
                </a:solidFill>
              </a:rPr>
              <a:t>Farvet asfalt kan være sort, rød eller hvid</a:t>
            </a:r>
            <a:r>
              <a:rPr lang="da-DK" sz="2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da-DK" sz="2200" dirty="0" smtClean="0">
                <a:solidFill>
                  <a:srgbClr val="FF0000"/>
                </a:solidFill>
              </a:rPr>
              <a:t>Farvet </a:t>
            </a:r>
            <a:r>
              <a:rPr lang="da-DK" sz="2200" dirty="0">
                <a:solidFill>
                  <a:srgbClr val="FF0000"/>
                </a:solidFill>
              </a:rPr>
              <a:t>asfalt </a:t>
            </a:r>
            <a:r>
              <a:rPr lang="da-DK" sz="2200" dirty="0" smtClean="0">
                <a:solidFill>
                  <a:srgbClr val="FF0000"/>
                </a:solidFill>
              </a:rPr>
              <a:t>3 cm. dybde: </a:t>
            </a:r>
            <a:br>
              <a:rPr lang="da-DK" sz="2200" dirty="0" smtClean="0">
                <a:solidFill>
                  <a:srgbClr val="FF0000"/>
                </a:solidFill>
              </a:rPr>
            </a:br>
            <a:r>
              <a:rPr lang="da-DK" sz="2200" dirty="0" smtClean="0">
                <a:solidFill>
                  <a:srgbClr val="FF0000"/>
                </a:solidFill>
              </a:rPr>
              <a:t>Ca</a:t>
            </a:r>
            <a:r>
              <a:rPr lang="da-DK" sz="2200" dirty="0">
                <a:solidFill>
                  <a:srgbClr val="FF0000"/>
                </a:solidFill>
              </a:rPr>
              <a:t>. kr. 1.000 pr. </a:t>
            </a:r>
            <a:r>
              <a:rPr lang="da-DK" sz="2200" dirty="0" err="1" smtClean="0">
                <a:solidFill>
                  <a:srgbClr val="FF0000"/>
                </a:solidFill>
              </a:rPr>
              <a:t>kvm</a:t>
            </a:r>
            <a:r>
              <a:rPr lang="da-DK" sz="2200" dirty="0" smtClean="0">
                <a:solidFill>
                  <a:srgbClr val="FF0000"/>
                </a:solidFill>
              </a:rPr>
              <a:t>. 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>
                <a:solidFill>
                  <a:srgbClr val="FF0000"/>
                </a:solidFill>
              </a:rPr>
              <a:t>Farvet asfalt </a:t>
            </a:r>
            <a:r>
              <a:rPr lang="da-DK" sz="2200" dirty="0" smtClean="0">
                <a:solidFill>
                  <a:srgbClr val="FF0000"/>
                </a:solidFill>
              </a:rPr>
              <a:t>1 cm. dybde: </a:t>
            </a:r>
            <a:br>
              <a:rPr lang="da-DK" sz="2200" dirty="0" smtClean="0">
                <a:solidFill>
                  <a:srgbClr val="FF0000"/>
                </a:solidFill>
              </a:rPr>
            </a:br>
            <a:r>
              <a:rPr lang="da-DK" sz="2200" dirty="0" smtClean="0">
                <a:solidFill>
                  <a:srgbClr val="FF0000"/>
                </a:solidFill>
              </a:rPr>
              <a:t>Ca</a:t>
            </a:r>
            <a:r>
              <a:rPr lang="da-DK" sz="2200" dirty="0">
                <a:solidFill>
                  <a:srgbClr val="FF0000"/>
                </a:solidFill>
              </a:rPr>
              <a:t>. </a:t>
            </a:r>
            <a:r>
              <a:rPr lang="da-DK" sz="2200" dirty="0" smtClean="0">
                <a:solidFill>
                  <a:srgbClr val="FF0000"/>
                </a:solidFill>
              </a:rPr>
              <a:t>kr. </a:t>
            </a:r>
            <a:r>
              <a:rPr lang="da-DK" sz="2200" dirty="0">
                <a:solidFill>
                  <a:srgbClr val="FF0000"/>
                </a:solidFill>
              </a:rPr>
              <a:t>500 pr. </a:t>
            </a:r>
            <a:r>
              <a:rPr lang="da-DK" sz="2200" dirty="0" err="1">
                <a:solidFill>
                  <a:srgbClr val="FF0000"/>
                </a:solidFill>
              </a:rPr>
              <a:t>kvm</a:t>
            </a:r>
            <a:r>
              <a:rPr lang="da-DK" sz="2200" dirty="0">
                <a:solidFill>
                  <a:srgbClr val="FF0000"/>
                </a:solidFill>
              </a:rPr>
              <a:t>.</a:t>
            </a:r>
          </a:p>
          <a:p>
            <a:r>
              <a:rPr lang="da-DK" sz="2200" dirty="0" err="1" smtClean="0">
                <a:solidFill>
                  <a:srgbClr val="FF0000"/>
                </a:solidFill>
              </a:rPr>
              <a:t>Thermoplast</a:t>
            </a:r>
            <a:r>
              <a:rPr lang="da-DK" sz="2200" dirty="0" smtClean="0">
                <a:solidFill>
                  <a:srgbClr val="FF0000"/>
                </a:solidFill>
              </a:rPr>
              <a:t> </a:t>
            </a:r>
            <a:r>
              <a:rPr lang="da-DK" sz="2200" dirty="0">
                <a:solidFill>
                  <a:srgbClr val="FF0000"/>
                </a:solidFill>
              </a:rPr>
              <a:t>(som kendes fra blå cykelfelter) fås i mange </a:t>
            </a:r>
            <a:r>
              <a:rPr lang="da-DK" sz="2200" dirty="0" smtClean="0">
                <a:solidFill>
                  <a:srgbClr val="FF0000"/>
                </a:solidFill>
              </a:rPr>
              <a:t>farver:</a:t>
            </a:r>
            <a:br>
              <a:rPr lang="da-DK" sz="2200" dirty="0" smtClean="0">
                <a:solidFill>
                  <a:srgbClr val="FF0000"/>
                </a:solidFill>
              </a:rPr>
            </a:br>
            <a:r>
              <a:rPr lang="da-DK" sz="2200" dirty="0" smtClean="0">
                <a:solidFill>
                  <a:srgbClr val="FF0000"/>
                </a:solidFill>
              </a:rPr>
              <a:t>kr. 250 </a:t>
            </a:r>
            <a:r>
              <a:rPr lang="da-DK" sz="2200" dirty="0">
                <a:solidFill>
                  <a:srgbClr val="FF0000"/>
                </a:solidFill>
              </a:rPr>
              <a:t>pr. </a:t>
            </a:r>
            <a:r>
              <a:rPr lang="da-DK" sz="2200" dirty="0" err="1" smtClean="0">
                <a:solidFill>
                  <a:srgbClr val="FF0000"/>
                </a:solidFill>
              </a:rPr>
              <a:t>kvm</a:t>
            </a:r>
            <a:r>
              <a:rPr lang="da-DK" sz="2200" dirty="0" smtClean="0">
                <a:solidFill>
                  <a:srgbClr val="FF0000"/>
                </a:solidFill>
              </a:rPr>
              <a:t>. </a:t>
            </a:r>
            <a:r>
              <a:rPr lang="da-DK" sz="2200" dirty="0">
                <a:solidFill>
                  <a:srgbClr val="FF0000"/>
                </a:solidFill>
              </a:rPr>
              <a:t>og holder 8-12 år</a:t>
            </a:r>
            <a:r>
              <a:rPr lang="da-DK" sz="2200" dirty="0" smtClean="0">
                <a:solidFill>
                  <a:srgbClr val="FF0000"/>
                </a:solidFill>
              </a:rPr>
              <a:t>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>
                <a:solidFill>
                  <a:srgbClr val="FF0000"/>
                </a:solidFill>
              </a:rPr>
              <a:t>Der skal bruges ca. 10 </a:t>
            </a:r>
            <a:r>
              <a:rPr lang="da-DK" sz="2200" dirty="0" err="1" smtClean="0">
                <a:solidFill>
                  <a:srgbClr val="FF0000"/>
                </a:solidFill>
              </a:rPr>
              <a:t>kvm</a:t>
            </a:r>
            <a:r>
              <a:rPr lang="da-DK" sz="2200" dirty="0" smtClean="0">
                <a:solidFill>
                  <a:srgbClr val="FF0000"/>
                </a:solidFill>
              </a:rPr>
              <a:t>. </a:t>
            </a:r>
            <a:r>
              <a:rPr lang="da-DK" sz="2200" dirty="0">
                <a:solidFill>
                  <a:srgbClr val="FF0000"/>
                </a:solidFill>
              </a:rPr>
              <a:t>ved hver overkørsel</a:t>
            </a:r>
            <a:r>
              <a:rPr lang="da-DK" sz="2200" dirty="0" smtClean="0">
                <a:solidFill>
                  <a:srgbClr val="FF0000"/>
                </a:solidFill>
              </a:rPr>
              <a:t>.</a:t>
            </a:r>
            <a:endParaRPr lang="da-DK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Backup slide.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Præsentation til ekstraordinær generalforsamling den 8. april 2015.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Mere info</a:t>
            </a:r>
            <a:r>
              <a:rPr lang="da-DK" sz="28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(backup)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6288" y="2263805"/>
            <a:ext cx="8788200" cy="4405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Chikaner der lader regnvand passere ”indenom” – uden at lade cyklister køre indenom.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Chikaner vil ikke genere ved snerydning.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Chikaner er en ”reminder” om fart til de ”kloge”. De ”dumme” vil fortsat ræse (citat: Vejle Kommune).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Chikaner på Adonisvej må ikke skabe ”kampsituationer” som på Petersmindevej.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Vi ønsker ikke bump pga. støj.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Vi ønsker ikke brostensoverkørsler pga. støj.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Vi ønsker chikaner som skaber afstand og nedsat fart.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rgbClr val="FF0000"/>
                </a:solidFill>
              </a:rPr>
              <a:t>Chikanerne skal have skilte på sig – noget med pile.</a:t>
            </a:r>
          </a:p>
        </p:txBody>
      </p:sp>
    </p:spTree>
    <p:extLst>
      <p:ext uri="{BB962C8B-B14F-4D97-AF65-F5344CB8AC3E}">
        <p14:creationId xmlns:p14="http://schemas.microsoft.com/office/powerpoint/2010/main" val="41448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288" y="188640"/>
            <a:ext cx="87882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Backup slide.</a:t>
            </a:r>
          </a:p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Præsentation til ekstraordinær generalforsamling den 8. april 2015.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6288" y="1052736"/>
            <a:ext cx="8788200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Mere info</a:t>
            </a:r>
            <a:r>
              <a:rPr lang="da-DK" sz="28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(backup)</a:t>
            </a:r>
            <a:endParaRPr lang="da-DK" sz="2800" dirty="0">
              <a:solidFill>
                <a:schemeClr val="bg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7" y="2376872"/>
            <a:ext cx="2448272" cy="183620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9577"/>
            <a:ext cx="2448272" cy="183620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5" y="2376872"/>
            <a:ext cx="2448272" cy="183620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3116"/>
            <a:ext cx="2448272" cy="18362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7" y="4469424"/>
            <a:ext cx="2448272" cy="183620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5" y="4464618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598</Words>
  <Application>Microsoft Office PowerPoint</Application>
  <PresentationFormat>Skærmshow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Flexkom - Mikkel Smith</dc:creator>
  <cp:lastModifiedBy>Asger</cp:lastModifiedBy>
  <cp:revision>16</cp:revision>
  <dcterms:created xsi:type="dcterms:W3CDTF">2015-04-06T18:24:25Z</dcterms:created>
  <dcterms:modified xsi:type="dcterms:W3CDTF">2015-04-14T19:56:27Z</dcterms:modified>
</cp:coreProperties>
</file>